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  <p:sldMasterId id="2147483739" r:id="rId2"/>
    <p:sldMasterId id="2147483751" r:id="rId3"/>
  </p:sldMasterIdLst>
  <p:notesMasterIdLst>
    <p:notesMasterId r:id="rId26"/>
  </p:notesMasterIdLst>
  <p:handoutMasterIdLst>
    <p:handoutMasterId r:id="rId27"/>
  </p:handoutMasterIdLst>
  <p:sldIdLst>
    <p:sldId id="256" r:id="rId4"/>
    <p:sldId id="294" r:id="rId5"/>
    <p:sldId id="324" r:id="rId6"/>
    <p:sldId id="325" r:id="rId7"/>
    <p:sldId id="326" r:id="rId8"/>
    <p:sldId id="327" r:id="rId9"/>
    <p:sldId id="267" r:id="rId10"/>
    <p:sldId id="320" r:id="rId11"/>
    <p:sldId id="313" r:id="rId12"/>
    <p:sldId id="321" r:id="rId13"/>
    <p:sldId id="328" r:id="rId14"/>
    <p:sldId id="312" r:id="rId15"/>
    <p:sldId id="314" r:id="rId16"/>
    <p:sldId id="282" r:id="rId17"/>
    <p:sldId id="315" r:id="rId18"/>
    <p:sldId id="316" r:id="rId19"/>
    <p:sldId id="283" r:id="rId20"/>
    <p:sldId id="317" r:id="rId21"/>
    <p:sldId id="319" r:id="rId22"/>
    <p:sldId id="318" r:id="rId23"/>
    <p:sldId id="322" r:id="rId24"/>
    <p:sldId id="323" r:id="rId25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r>
              <a:rPr lang="fr-FR"/>
              <a:t>FDA TICE LYCEE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fr-FR"/>
              <a:t>03/1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r>
              <a:rPr lang="fr-FR"/>
              <a:t>O. Pinson</a:t>
            </a:r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F3F3B60-1910-425A-AC71-80E0E73EDB5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6412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r>
              <a:rPr lang="fr-FR"/>
              <a:t>FDA TICE LYCEE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fr-FR"/>
              <a:t>03/1</a:t>
            </a:r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r>
              <a:rPr lang="fr-FR"/>
              <a:t>O. Pinson</a:t>
            </a:r>
          </a:p>
        </p:txBody>
      </p:sp>
      <p:sp>
        <p:nvSpPr>
          <p:cNvPr id="1157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1CA0BA0-0026-4A44-95A6-D9B9FEBB269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323646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FDA TICE LYCEE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03/1</a:t>
            </a:r>
          </a:p>
        </p:txBody>
      </p:sp>
      <p:sp>
        <p:nvSpPr>
          <p:cNvPr id="2355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fr-FR" smtClean="0"/>
              <a:t>O. Pinson</a:t>
            </a:r>
          </a:p>
        </p:txBody>
      </p:sp>
      <p:sp>
        <p:nvSpPr>
          <p:cNvPr id="235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61478E-9416-4245-B7E9-4E984D17635F}" type="slidenum">
              <a:rPr lang="fr-FR" smtClean="0"/>
              <a:pPr/>
              <a:t>1</a:t>
            </a:fld>
            <a:endParaRPr lang="fr-FR" smtClean="0"/>
          </a:p>
        </p:txBody>
      </p:sp>
      <p:sp>
        <p:nvSpPr>
          <p:cNvPr id="235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FDA TICE LYCEE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fr-FR" smtClean="0"/>
              <a:t>03/1</a:t>
            </a:r>
          </a:p>
        </p:txBody>
      </p:sp>
      <p:sp>
        <p:nvSpPr>
          <p:cNvPr id="2458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fr-FR" smtClean="0"/>
              <a:t>O. Pinson</a:t>
            </a:r>
          </a:p>
        </p:txBody>
      </p:sp>
      <p:sp>
        <p:nvSpPr>
          <p:cNvPr id="245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201F78-28D6-4AFE-AC68-51543A20E910}" type="slidenum">
              <a:rPr lang="fr-FR" smtClean="0"/>
              <a:pPr/>
              <a:t>2</a:t>
            </a:fld>
            <a:endParaRPr lang="fr-FR" smtClean="0"/>
          </a:p>
        </p:txBody>
      </p:sp>
      <p:sp>
        <p:nvSpPr>
          <p:cNvPr id="245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FDA TICE LYCEE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03/1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Pinson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A0BA0-0026-4A44-95A6-D9B9FEBB269F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0305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FDA TICE LYCEE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03/1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Pinson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A0BA0-0026-4A44-95A6-D9B9FEBB269F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3372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FDA TICE LYCEE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03/1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Pinson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CA0BA0-0026-4A44-95A6-D9B9FEBB269F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6853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8D72C2-21FB-4E09-AB3F-5F2A3132DEBD}" type="datetime1">
              <a:rPr lang="fr-FR" smtClean="0"/>
              <a:t>20/02/2013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EF0DDD-C8E3-46F7-A6F4-63B962204E53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D4522A-5974-4383-B409-B708485C97E8}" type="datetime1">
              <a:rPr lang="fr-FR" smtClean="0"/>
              <a:t>20/02/2013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3E39B5-51C0-463E-96D8-B5582F40E7D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50BA64-D19A-4ED4-8DA9-70A66F252882}" type="datetime1">
              <a:rPr lang="fr-FR" smtClean="0"/>
              <a:t>20/02/2013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200D56-ECB5-44CC-A903-01645B5BBC0C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118D12-BC21-4E1D-B27A-A96C6638C480}" type="datetime1">
              <a:rPr lang="fr-FR" smtClean="0">
                <a:solidFill>
                  <a:srgbClr val="DBF5F9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DBF5F9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EF0DDD-C8E3-46F7-A6F4-63B962204E53}" type="slidenum">
              <a:rPr lang="fr-FR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182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80141E-F3D3-468E-8B1F-52DD96418010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E357A-D7C2-441E-8DCE-2D60BE91B8DB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801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3A1EDF-2833-499D-957F-F3FE284872BB}" type="datetime1">
              <a:rPr lang="fr-FR" smtClean="0">
                <a:solidFill>
                  <a:srgbClr val="DBF5F9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DBF5F9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D0C27B-0C63-44A2-8052-643B745E9B6C}" type="slidenum">
              <a:rPr lang="fr-FR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8485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601E15-591B-4993-9E7D-BCCAE635C6B7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361CC-A2C1-4B53-BDDF-AC1355CB47C7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386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0FEEDB-38C7-4736-AB03-FCB207F50D07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95975-EBCC-46F7-9F57-70ADEFC9E636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9630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85D75B-570C-4F60-84F5-8E948B6D5641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1FDDD5-DC87-4FF2-B80C-0F573C81FD31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5891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5D48FD-3541-46F7-BD21-10A2D3DDBC44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3B26AC-0851-44D4-9469-FFEE40DC0E0E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827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D400F4-4557-4F7A-8561-3D55122657FF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67964C-9364-4ED5-9C4A-EE1947DC7BDE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264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AC6147-5A14-475D-83AE-CA206210273D}" type="datetime1">
              <a:rPr lang="fr-FR" smtClean="0"/>
              <a:t>20/02/2013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E357A-D7C2-441E-8DCE-2D60BE91B8DB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47EBFC-1926-4DF7-84E9-087197F1131E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547C27BF-BFBE-4B78-ACF8-13BFDDE57ADE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hangingPunct="1"/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hangingPunct="1"/>
            <a:endParaRPr lang="en-US">
              <a:solidFill>
                <a:prstClr val="black"/>
              </a:solidFill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895960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C29E0C-F0BB-44A7-AA99-87F9456ED700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3E39B5-51C0-463E-96D8-B5582F40E7D6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2763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70C38E-EB06-4D3C-9894-0330EF6864D9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200D56-ECB5-44CC-A903-01645B5BBC0C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281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AAEEA5-AE68-4DF1-A245-C7A7D46A4CDD}" type="datetime1">
              <a:rPr lang="fr-FR" smtClean="0">
                <a:solidFill>
                  <a:srgbClr val="DBF5F9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DBF5F9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EF0DDD-C8E3-46F7-A6F4-63B962204E53}" type="slidenum">
              <a:rPr lang="fr-FR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367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1AF889-D4FA-401A-9ED9-6881AA919D14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E357A-D7C2-441E-8DCE-2D60BE91B8DB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4781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337474-4CBA-4FF6-89A0-714460DAEDEC}" type="datetime1">
              <a:rPr lang="fr-FR" smtClean="0">
                <a:solidFill>
                  <a:srgbClr val="DBF5F9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DBF5F9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D0C27B-0C63-44A2-8052-643B745E9B6C}" type="slidenum">
              <a:rPr lang="fr-FR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397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1B7AE6-B8A5-4608-854C-C36739FAC18F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361CC-A2C1-4B53-BDDF-AC1355CB47C7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1466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344C94-06F4-4FEE-BC8D-CE4505E86C97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95975-EBCC-46F7-9F57-70ADEFC9E636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8333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A46B35-ADB9-404F-ABEE-21FE442E72DE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1FDDD5-DC87-4FF2-B80C-0F573C81FD31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9831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D7C40E-40F2-4D44-87B6-FE39D416C9E9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3B26AC-0851-44D4-9469-FFEE40DC0E0E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112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1A7454-8B29-4915-9985-CFC6348D7086}" type="datetime1">
              <a:rPr lang="fr-FR" smtClean="0"/>
              <a:t>20/02/2013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D0C27B-0C63-44A2-8052-643B745E9B6C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4902C4-1420-4FEB-ADF4-E65227B406FB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67964C-9364-4ED5-9C4A-EE1947DC7BDE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054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B6B435-B102-4564-8F57-3F6BFBEB2CC9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547C27BF-BFBE-4B78-ACF8-13BFDDE57ADE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hangingPunct="1"/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hangingPunct="1"/>
            <a:endParaRPr lang="en-US">
              <a:solidFill>
                <a:prstClr val="black"/>
              </a:solidFill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4831538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B8BE5B-A2E1-400A-B809-55A512794520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3E39B5-51C0-463E-96D8-B5582F40E7D6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4263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EDAD13-9808-4C94-887C-23EE02FEA741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200D56-ECB5-44CC-A903-01645B5BBC0C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353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4A8BE3-3DFC-4AE0-8C1B-6A11020AC360}" type="datetime1">
              <a:rPr lang="fr-FR" smtClean="0"/>
              <a:t>20/02/2013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361CC-A2C1-4B53-BDDF-AC1355CB47C7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9E5D14-7E6C-49D2-A2FF-1334AD3F1896}" type="datetime1">
              <a:rPr lang="fr-FR" smtClean="0"/>
              <a:t>20/02/2013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95975-EBCC-46F7-9F57-70ADEFC9E63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FC355F-7EDF-4694-9450-1CF1D5C1178A}" type="datetime1">
              <a:rPr lang="fr-FR" smtClean="0"/>
              <a:t>20/02/2013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1FDDD5-DC87-4FF2-B80C-0F573C81FD3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0F47D5-53C2-4BBC-AEE2-74357EE2078E}" type="datetime1">
              <a:rPr lang="fr-FR" smtClean="0"/>
              <a:t>20/02/2013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3B26AC-0851-44D4-9469-FFEE40DC0E0E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A6DB66-FB6E-46BF-92BB-38FA907D6F13}" type="datetime1">
              <a:rPr lang="fr-FR" smtClean="0"/>
              <a:t>20/02/2013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67964C-9364-4ED5-9C4A-EE1947DC7BDE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71326F-FD54-4B91-83D1-F1BE8289D547}" type="datetime1">
              <a:rPr lang="fr-FR" smtClean="0"/>
              <a:t>20/02/2013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547C27BF-BFBE-4B78-ACF8-13BFDDE57ADE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BD6A7638-970C-44A1-A8D1-9B343230E911}" type="datetime1">
              <a:rPr lang="fr-FR" smtClean="0"/>
              <a:t>20/02/2013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05D048C-7631-43F6-B7A7-19E2CD66205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hangingPunct="1"/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hangingPunct="1"/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550B8EE-8A63-4338-BE1C-50B31051B1D5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05D048C-7631-43F6-B7A7-19E2CD66205F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1196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hangingPunct="1"/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hangingPunct="1"/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D8404AB-5E29-40E5-A7B2-C70B312E73C0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fi-FI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05D048C-7631-43F6-B7A7-19E2CD66205F}" type="slidenum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300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pbm%20spectacle.pd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probl&#232;mes%20&#233;l&#232;ves/session%20xcas.pdf" TargetMode="External"/><Relationship Id="rId2" Type="http://schemas.openxmlformats.org/officeDocument/2006/relationships/hyperlink" Target="probl&#232;mes%20&#233;l&#232;ves/probleme%20du%20stade%20f&#233;lix.pdf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pbm%20duc%20de%20toscane.pdf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probl&#232;mes%20&#233;l&#232;ves/tableurisoldeberylhugo.ods" TargetMode="External"/><Relationship Id="rId2" Type="http://schemas.openxmlformats.org/officeDocument/2006/relationships/hyperlink" Target="probl&#232;mes%20&#233;l&#232;ves/CAPUETCLARA.ods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fig%20rep&#233;rage.pdf" TargetMode="External"/><Relationship Id="rId2" Type="http://schemas.openxmlformats.org/officeDocument/2006/relationships/hyperlink" Target="figure%20rep&#233;rage.pdf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contr&#244;le%20g&#233;om.%20dynamique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contr&#244;le%203%20gpe%202/exercice%202/Ex2-LeboucIsolde.odt" TargetMode="External"/><Relationship Id="rId2" Type="http://schemas.openxmlformats.org/officeDocument/2006/relationships/hyperlink" Target="contr&#244;le%203%20gpe%201/exercice%201/Ex1%20Quentin.gg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contr&#244;le%203%20gpe%201/exercice%202/ex%202.doc%20hugo.pdf" TargetMode="External"/><Relationship Id="rId5" Type="http://schemas.openxmlformats.org/officeDocument/2006/relationships/hyperlink" Target="contr&#244;le%203%20gpe%201/exercice%202/Exercie%202%20Sidoine.pdf" TargetMode="External"/><Relationship Id="rId4" Type="http://schemas.openxmlformats.org/officeDocument/2006/relationships/hyperlink" Target="contr&#244;le%203%20gpe%202/exercice%202/Beryl%20mah&#233;%20ex%202.pd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introduction%20suites.xls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tableaux%20de%20signes.xls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980728"/>
            <a:ext cx="7775575" cy="14700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fr-FR" sz="6000" smtClean="0">
                <a:solidFill>
                  <a:schemeClr val="tx1"/>
                </a:solidFill>
              </a:rPr>
              <a:t>L’INTEGRATION DES </a:t>
            </a:r>
            <a:r>
              <a:rPr lang="fr-FR" sz="7300" smtClean="0">
                <a:solidFill>
                  <a:schemeClr val="tx1"/>
                </a:solidFill>
              </a:rPr>
              <a:t>TICE</a:t>
            </a:r>
            <a:r>
              <a:rPr lang="fr-FR" sz="6000" smtClean="0">
                <a:solidFill>
                  <a:schemeClr val="tx1"/>
                </a:solidFill>
              </a:rPr>
              <a:t> DANS MA PRATIQUE  </a:t>
            </a:r>
            <a:endParaRPr lang="fr-FR" sz="6000" dirty="0" smtClean="0">
              <a:solidFill>
                <a:schemeClr val="tx1"/>
              </a:solidFill>
            </a:endParaRP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699EDD-6D8A-4C0D-AAE1-A6EC15F9722B}" type="datetime1">
              <a:rPr lang="fr-FR" smtClean="0"/>
              <a:t>20/02/2013</a:t>
            </a:fld>
            <a:endParaRPr lang="fr-FR" dirty="0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AD04-9B18-4ADD-9F6D-3D938F62D0DA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  <p:pic>
        <p:nvPicPr>
          <p:cNvPr id="3078" name="Picture 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3429000"/>
            <a:ext cx="4248150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A06DA8-1955-4C75-A601-B07105C57118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dirty="0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EBB74-A448-4D6F-8839-86C0453F40C2}" type="slidenum">
              <a:rPr lang="fr-F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10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3" t="30868" r="31498" b="55052"/>
          <a:stretch/>
        </p:blipFill>
        <p:spPr bwMode="auto">
          <a:xfrm>
            <a:off x="683568" y="1124744"/>
            <a:ext cx="7634296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392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A06DA8-1955-4C75-A601-B07105C57118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20/02/2013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dirty="0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EBB74-A448-4D6F-8839-86C0453F40C2}" type="slidenum">
              <a:rPr lang="fr-F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11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1027" name="Picture 3" descr="F:\FORMATION\journée APMEP 2013\tableau de signe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7" t="10000" r="15916" b="78730"/>
          <a:stretch/>
        </p:blipFill>
        <p:spPr bwMode="auto">
          <a:xfrm>
            <a:off x="965853" y="1124744"/>
            <a:ext cx="7273820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15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Objectif :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r>
              <a:rPr lang="fr-FR" smtClean="0"/>
              <a:t>Doter les élèves d’images ou de représentations mentales d’un concept mathématique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8ABB0-C60B-4D80-BB03-E3A1F03D2797}" type="datetime1">
              <a:rPr lang="fr-FR" smtClean="0"/>
              <a:pPr/>
              <a:t>20/02/2013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fi-FI" dirty="0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BB74-A448-4D6F-8839-86C0453F40C2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746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412776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fr-FR" u="sng" dirty="0" smtClean="0"/>
              <a:t>L’usage des TICE facilite la résolution autonome de problèmes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478429" y="3194587"/>
            <a:ext cx="8250830" cy="1962606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fr-FR" sz="2800" dirty="0" smtClean="0">
                <a:latin typeface="Calibri" pitchFamily="34" charset="0"/>
              </a:rPr>
              <a:t>PREMIER EXEMPLE :</a:t>
            </a:r>
            <a:endParaRPr lang="fr-FR" sz="2800" dirty="0"/>
          </a:p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fr-FR" sz="2800" i="1" dirty="0">
                <a:latin typeface="Calibri" pitchFamily="34" charset="0"/>
              </a:rPr>
              <a:t> </a:t>
            </a:r>
            <a:r>
              <a:rPr lang="fr-FR" sz="2800" i="1" dirty="0" smtClean="0">
                <a:latin typeface="Calibri" pitchFamily="34" charset="0"/>
              </a:rPr>
              <a:t>  </a:t>
            </a:r>
            <a:r>
              <a:rPr lang="fr-FR" sz="2800" i="1" dirty="0" smtClean="0">
                <a:latin typeface="Calibri" pitchFamily="34" charset="0"/>
                <a:hlinkClick r:id="rId2" action="ppaction://hlinkfile"/>
              </a:rPr>
              <a:t>la recherche d’un bénéfice maximal (en seconde)</a:t>
            </a:r>
            <a:endParaRPr lang="fr-FR" sz="2800" i="1" dirty="0" smtClean="0">
              <a:latin typeface="Calibri" pitchFamily="34" charset="0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9AC81B-6869-453C-A721-C25E767512B6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dirty="0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EBB74-A448-4D6F-8839-86C0453F40C2}" type="slidenum">
              <a:rPr lang="fr-F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13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79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Stratégies élèves</a:t>
            </a:r>
            <a:endParaRPr lang="fr-FR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fr-FR" dirty="0" smtClean="0">
              <a:hlinkClick r:id="rId2" action="ppaction://hlinkfile"/>
            </a:endParaRPr>
          </a:p>
          <a:p>
            <a:r>
              <a:rPr lang="fr-FR" dirty="0" smtClean="0">
                <a:hlinkClick r:id="rId2" action="ppaction://hlinkfile"/>
              </a:rPr>
              <a:t>Stratégie tableur 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>
                <a:hlinkClick r:id="rId3" action="ppaction://hlinkfile"/>
              </a:rPr>
              <a:t>Stratégie algébrique avec calcul formel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Stratégie algébrique sans les TICE …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72380-CE5D-4646-9F13-18E15AA42F43}" type="datetime1">
              <a:rPr lang="fr-FR" smtClean="0"/>
              <a:pPr/>
              <a:t>20/02/2013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fi-FI" dirty="0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BB74-A448-4D6F-8839-86C0453F40C2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909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412776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fr-FR" u="sng" dirty="0" smtClean="0"/>
              <a:t>L’usage des TICE facilite la résolution autonome de problèmes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478429" y="3194587"/>
            <a:ext cx="8250830" cy="1962606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fr-FR" sz="2800" dirty="0" smtClean="0">
                <a:latin typeface="Calibri" pitchFamily="34" charset="0"/>
              </a:rPr>
              <a:t>DEUXIEME EXEMPLE :</a:t>
            </a:r>
            <a:endParaRPr lang="fr-FR" sz="2800" dirty="0"/>
          </a:p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fr-FR" sz="2800" i="1" dirty="0">
                <a:latin typeface="Calibri" pitchFamily="34" charset="0"/>
              </a:rPr>
              <a:t> </a:t>
            </a:r>
            <a:r>
              <a:rPr lang="fr-FR" sz="2800" i="1" dirty="0" smtClean="0">
                <a:latin typeface="Calibri" pitchFamily="34" charset="0"/>
              </a:rPr>
              <a:t>  </a:t>
            </a:r>
            <a:r>
              <a:rPr lang="fr-FR" sz="2800" i="1" dirty="0" smtClean="0">
                <a:latin typeface="Calibri" pitchFamily="34" charset="0"/>
                <a:hlinkClick r:id="rId2" action="ppaction://hlinkfile"/>
              </a:rPr>
              <a:t>Le problème du Duc de Toscane (en seconde)</a:t>
            </a:r>
            <a:endParaRPr lang="fr-FR" sz="2800" i="1" dirty="0" smtClean="0">
              <a:latin typeface="Calibri" pitchFamily="34" charset="0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28F54F-1E55-48D4-8B93-97475F2F01F1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dirty="0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EBB74-A448-4D6F-8839-86C0453F40C2}" type="slidenum">
              <a:rPr lang="fr-F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15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61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Stratégies élèves</a:t>
            </a:r>
            <a:endParaRPr lang="fr-FR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fr-FR" dirty="0" smtClean="0">
              <a:hlinkClick r:id="rId2" action="ppaction://hlinkfile"/>
            </a:endParaRPr>
          </a:p>
          <a:p>
            <a:r>
              <a:rPr lang="fr-FR" dirty="0" smtClean="0">
                <a:hlinkClick r:id="rId2" action="ppaction://hlinkfile"/>
              </a:rPr>
              <a:t>Stratégie de simulations avec le tableur 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>
                <a:hlinkClick r:id="rId3" action="ppaction://hlinkfile"/>
              </a:rPr>
              <a:t>Stratégie de dénombrement avec le tableur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16EB-FB51-4C4E-BD85-741F5182644B}" type="datetime1">
              <a:rPr lang="fr-FR" smtClean="0"/>
              <a:pPr/>
              <a:t>20/02/2013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fi-FI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BB74-A448-4D6F-8839-86C0453F40C2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6621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AF7BF-4B94-4166-9574-A6D85763195E}" type="datetime1">
              <a:rPr lang="fr-FR" smtClean="0"/>
              <a:pPr/>
              <a:t>20/02/2013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fi-FI" dirty="0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BB74-A448-4D6F-8839-86C0453F40C2}" type="slidenum">
              <a:rPr lang="fr-FR" smtClean="0"/>
              <a:pPr/>
              <a:t>17</a:t>
            </a:fld>
            <a:endParaRPr lang="fr-FR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9" r="75992" b="6841"/>
          <a:stretch/>
        </p:blipFill>
        <p:spPr bwMode="auto">
          <a:xfrm>
            <a:off x="539552" y="395301"/>
            <a:ext cx="3125478" cy="569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11" r="80224" b="6915"/>
          <a:stretch/>
        </p:blipFill>
        <p:spPr bwMode="auto">
          <a:xfrm>
            <a:off x="5341571" y="395300"/>
            <a:ext cx="2565869" cy="5697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55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412776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fr-FR" u="sng" dirty="0" smtClean="0"/>
              <a:t>L’usage des TICE facilite la résolution autonome de problèmes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478429" y="3048000"/>
            <a:ext cx="8250830" cy="3113313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fr-FR" sz="2800" dirty="0" smtClean="0">
                <a:latin typeface="Calibri" pitchFamily="34" charset="0"/>
              </a:rPr>
              <a:t>TROISIEME EXEMPLE :</a:t>
            </a: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fr-FR" sz="2800" i="1" dirty="0" smtClean="0">
                <a:latin typeface="Calibri" pitchFamily="34" charset="0"/>
              </a:rPr>
              <a:t>    </a:t>
            </a:r>
            <a:r>
              <a:rPr lang="fr-FR" sz="2800" i="1" dirty="0" smtClean="0">
                <a:latin typeface="Calibri" pitchFamily="34" charset="0"/>
                <a:hlinkClick r:id="rId2" action="ppaction://hlinkfile"/>
              </a:rPr>
              <a:t>une </a:t>
            </a:r>
            <a:r>
              <a:rPr lang="fr-FR" sz="2800" i="1" dirty="0">
                <a:latin typeface="Calibri" pitchFamily="34" charset="0"/>
                <a:hlinkClick r:id="rId2" action="ppaction://hlinkfile"/>
              </a:rPr>
              <a:t>question ouverte en évaluation</a:t>
            </a:r>
            <a:endParaRPr lang="fr-FR" sz="2800" i="1" dirty="0"/>
          </a:p>
          <a:p>
            <a:pPr eaLnBrk="1" hangingPunct="1">
              <a:lnSpc>
                <a:spcPct val="150000"/>
              </a:lnSpc>
              <a:defRPr/>
            </a:pPr>
            <a:r>
              <a:rPr lang="fr-FR" sz="2800" i="1" dirty="0" smtClean="0">
                <a:latin typeface="Calibri" pitchFamily="34" charset="0"/>
                <a:hlinkClick r:id="rId3" action="ppaction://hlinkfile"/>
              </a:rPr>
              <a:t>Stratégie élève</a:t>
            </a:r>
            <a:endParaRPr lang="fr-FR" sz="2800" i="1" dirty="0" smtClean="0">
              <a:latin typeface="Calibri" pitchFamily="34" charset="0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B0684D-5833-4649-99C7-A88E8FDE0E9B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dirty="0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EBB74-A448-4D6F-8839-86C0453F40C2}" type="slidenum">
              <a:rPr lang="fr-F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18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4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412776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fr-FR" u="sng" dirty="0" smtClean="0"/>
              <a:t>L’usage des TICE modifie la nature des évaluations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478429" y="3194587"/>
            <a:ext cx="8250830" cy="1962606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fr-FR" sz="2800" dirty="0" smtClean="0">
                <a:latin typeface="Calibri" pitchFamily="34" charset="0"/>
              </a:rPr>
              <a:t>EXEMPLE :</a:t>
            </a:r>
            <a:endParaRPr lang="fr-FR" sz="2800" dirty="0"/>
          </a:p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fr-FR" sz="2800" i="1" dirty="0">
                <a:latin typeface="Calibri" pitchFamily="34" charset="0"/>
              </a:rPr>
              <a:t> </a:t>
            </a:r>
            <a:r>
              <a:rPr lang="fr-FR" sz="2800" i="1" dirty="0" smtClean="0">
                <a:latin typeface="Calibri" pitchFamily="34" charset="0"/>
              </a:rPr>
              <a:t>  </a:t>
            </a:r>
            <a:r>
              <a:rPr lang="fr-FR" sz="2800" i="1" dirty="0" smtClean="0">
                <a:latin typeface="Calibri" pitchFamily="34" charset="0"/>
                <a:hlinkClick r:id="rId2" action="ppaction://hlinkfile"/>
              </a:rPr>
              <a:t>un contrôle en seconde</a:t>
            </a:r>
            <a:endParaRPr lang="fr-FR" sz="2800" i="1" dirty="0" smtClean="0">
              <a:latin typeface="Calibri" pitchFamily="34" charset="0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FA7272-0260-42D1-8DCD-0537E270943C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dirty="0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EBB74-A448-4D6F-8839-86C0453F40C2}" type="slidenum">
              <a:rPr lang="fr-F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8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071546"/>
            <a:ext cx="8497888" cy="4392613"/>
          </a:xfrm>
        </p:spPr>
        <p:txBody>
          <a:bodyPr/>
          <a:lstStyle/>
          <a:p>
            <a:pPr lvl="1" eaLnBrk="1" hangingPunct="1">
              <a:defRPr/>
            </a:pPr>
            <a:endParaRPr lang="fr-FR" sz="3600" dirty="0" smtClean="0"/>
          </a:p>
          <a:p>
            <a:pPr marL="393192" lvl="1" indent="0" eaLnBrk="1" hangingPunct="1">
              <a:buNone/>
              <a:defRPr/>
            </a:pPr>
            <a:r>
              <a:rPr lang="fr-FR" sz="6000" dirty="0" smtClean="0"/>
              <a:t>Un </a:t>
            </a:r>
            <a:r>
              <a:rPr lang="fr-FR" sz="6000" dirty="0" smtClean="0">
                <a:latin typeface="+mj-lt"/>
              </a:rPr>
              <a:t>usage</a:t>
            </a:r>
            <a:r>
              <a:rPr lang="fr-FR" sz="6000" dirty="0" smtClean="0"/>
              <a:t> quotidien …</a:t>
            </a:r>
          </a:p>
          <a:p>
            <a:pPr marL="393192" lvl="1" indent="0" eaLnBrk="1" hangingPunct="1">
              <a:buNone/>
              <a:defRPr/>
            </a:pPr>
            <a:endParaRPr lang="fr-FR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fr-FR" sz="2800" dirty="0" smtClean="0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34EEB9-73DC-4ACE-8B7A-437EC8284F40}" type="datetime1">
              <a:rPr lang="fr-FR" smtClean="0"/>
              <a:t>20/02/2013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CDBC6-CBAE-46F3-9167-4849E74C7191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401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Extraits de « copies » d’élèves</a:t>
            </a:r>
            <a:endParaRPr lang="fr-FR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fr-FR" dirty="0" smtClean="0"/>
          </a:p>
          <a:p>
            <a:r>
              <a:rPr lang="fr-FR" dirty="0" smtClean="0">
                <a:hlinkClick r:id="rId2" action="ppaction://hlinkfile"/>
              </a:rPr>
              <a:t>Extrait n°1</a:t>
            </a:r>
            <a:endParaRPr lang="fr-FR" dirty="0" smtClean="0"/>
          </a:p>
          <a:p>
            <a:r>
              <a:rPr lang="fr-FR" dirty="0" smtClean="0">
                <a:hlinkClick r:id="rId3" action="ppaction://hlinkfile"/>
              </a:rPr>
              <a:t>Extrait n°2</a:t>
            </a:r>
            <a:endParaRPr lang="fr-FR" dirty="0" smtClean="0"/>
          </a:p>
          <a:p>
            <a:r>
              <a:rPr lang="fr-FR" dirty="0" smtClean="0">
                <a:hlinkClick r:id="rId4" action="ppaction://hlinkfile"/>
              </a:rPr>
              <a:t>Extrait n°3</a:t>
            </a:r>
            <a:endParaRPr lang="fr-FR" dirty="0" smtClean="0"/>
          </a:p>
          <a:p>
            <a:r>
              <a:rPr lang="fr-FR" dirty="0" smtClean="0">
                <a:hlinkClick r:id="rId5" action="ppaction://hlinkfile"/>
              </a:rPr>
              <a:t>Extrait n°4</a:t>
            </a:r>
            <a:endParaRPr lang="fr-FR" dirty="0" smtClean="0"/>
          </a:p>
          <a:p>
            <a:r>
              <a:rPr lang="fr-FR" dirty="0" smtClean="0">
                <a:hlinkClick r:id="rId6" action="ppaction://hlinkfile"/>
              </a:rPr>
              <a:t>Extrait n°5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F53BB-1180-4BB5-BC51-7FFD2C434A0E}" type="datetime1">
              <a:rPr lang="fr-FR" smtClean="0"/>
              <a:pPr/>
              <a:t>20/02/2013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fi-FI" dirty="0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BB74-A448-4D6F-8839-86C0453F40C2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691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48680"/>
            <a:ext cx="8229600" cy="710952"/>
          </a:xfrm>
        </p:spPr>
        <p:txBody>
          <a:bodyPr>
            <a:normAutofit/>
          </a:bodyPr>
          <a:lstStyle/>
          <a:p>
            <a:r>
              <a:rPr lang="fr-FR" sz="3600" u="sng" dirty="0" smtClean="0"/>
              <a:t>BAREME EXERCICE N°1 (8 points)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endParaRPr lang="fr-FR" smtClean="0"/>
          </a:p>
          <a:p>
            <a:r>
              <a:rPr lang="fr-FR" smtClean="0"/>
              <a:t>  </a:t>
            </a:r>
          </a:p>
          <a:p>
            <a:endParaRPr lang="fr-FR" smtClean="0"/>
          </a:p>
          <a:p>
            <a:endParaRPr lang="fr-FR" smtClean="0"/>
          </a:p>
          <a:p>
            <a:endParaRPr lang="fr-FR" dirty="0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fi-FI" dirty="0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BB74-A448-4D6F-8839-86C0453F40C2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11" name="Espace réservé de la date 3"/>
          <p:cNvSpPr txBox="1">
            <a:spLocks/>
          </p:cNvSpPr>
          <p:nvPr/>
        </p:nvSpPr>
        <p:spPr>
          <a:xfrm>
            <a:off x="467544" y="634795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fr-FR"/>
            </a:defPPr>
            <a:lvl1pPr algn="l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3B29E39-CB66-45AB-A1CE-17AD5923E1C0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20/02/2013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" t="21917" r="75254" b="39041"/>
          <a:stretch/>
        </p:blipFill>
        <p:spPr bwMode="auto">
          <a:xfrm>
            <a:off x="467544" y="1484784"/>
            <a:ext cx="3763308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0" t="43562" r="70629" b="20451"/>
          <a:stretch/>
        </p:blipFill>
        <p:spPr bwMode="auto">
          <a:xfrm>
            <a:off x="4260466" y="1772816"/>
            <a:ext cx="463376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" t="82550" r="88010" b="13067"/>
          <a:stretch/>
        </p:blipFill>
        <p:spPr bwMode="auto">
          <a:xfrm>
            <a:off x="467544" y="5733256"/>
            <a:ext cx="140490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708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20688"/>
            <a:ext cx="8229600" cy="638944"/>
          </a:xfrm>
        </p:spPr>
        <p:txBody>
          <a:bodyPr>
            <a:normAutofit/>
          </a:bodyPr>
          <a:lstStyle/>
          <a:p>
            <a:r>
              <a:rPr lang="fr-FR" sz="3600" u="sng" dirty="0" smtClean="0"/>
              <a:t>BAREME EXERCICE N°2 (12 points)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556792"/>
            <a:ext cx="8229600" cy="4389120"/>
          </a:xfrm>
        </p:spPr>
        <p:txBody>
          <a:bodyPr>
            <a:normAutofit/>
          </a:bodyPr>
          <a:lstStyle/>
          <a:p>
            <a:r>
              <a:rPr lang="fr-FR" sz="2000" dirty="0" smtClean="0"/>
              <a:t>réalisation d’une figure sur papier :				1 pt</a:t>
            </a:r>
          </a:p>
          <a:p>
            <a:r>
              <a:rPr lang="fr-FR" sz="2000" dirty="0" smtClean="0"/>
              <a:t>Réalisation de plusieurs figures :				2 pts</a:t>
            </a:r>
          </a:p>
          <a:p>
            <a:r>
              <a:rPr lang="fr-FR" sz="2000" dirty="0" smtClean="0"/>
              <a:t>Un essai de calcul :						1 pt</a:t>
            </a:r>
          </a:p>
          <a:p>
            <a:r>
              <a:rPr lang="fr-FR" sz="2000" dirty="0" smtClean="0"/>
              <a:t>Plusieurs essais de calcul :					2 pts</a:t>
            </a:r>
          </a:p>
          <a:p>
            <a:r>
              <a:rPr lang="fr-FR" sz="2000" dirty="0" smtClean="0"/>
              <a:t>Réalisation d’une figure dynamique :				4 pts</a:t>
            </a:r>
          </a:p>
          <a:p>
            <a:r>
              <a:rPr lang="fr-FR" sz="2000" dirty="0" smtClean="0"/>
              <a:t>Conjecture sur la position de L :				1 pt</a:t>
            </a:r>
          </a:p>
          <a:p>
            <a:r>
              <a:rPr lang="fr-FR" sz="2000" dirty="0" smtClean="0"/>
              <a:t>Conjecture sur l’aire de LCP :					1 pt</a:t>
            </a:r>
          </a:p>
          <a:p>
            <a:r>
              <a:rPr lang="fr-FR" sz="2000" dirty="0" smtClean="0"/>
              <a:t>Obtention d’une expression algébrique (avec ou sans « </a:t>
            </a:r>
            <a:r>
              <a:rPr lang="fr-FR" sz="2000" dirty="0" err="1" smtClean="0"/>
              <a:t>xcas</a:t>
            </a:r>
            <a:r>
              <a:rPr lang="fr-FR" sz="2000" dirty="0" smtClean="0"/>
              <a:t> »)	6 pts</a:t>
            </a:r>
          </a:p>
          <a:p>
            <a:r>
              <a:rPr lang="fr-FR" sz="2000" dirty="0" smtClean="0"/>
              <a:t>Simplification de l’expression (avec ou sans « </a:t>
            </a:r>
            <a:r>
              <a:rPr lang="fr-FR" sz="2000" dirty="0" err="1" smtClean="0"/>
              <a:t>xcas</a:t>
            </a:r>
            <a:r>
              <a:rPr lang="fr-FR" sz="2000" dirty="0" smtClean="0"/>
              <a:t> »)		3 pts</a:t>
            </a:r>
          </a:p>
          <a:p>
            <a:r>
              <a:rPr lang="fr-FR" sz="2000" dirty="0" smtClean="0"/>
              <a:t>Justification de la position de L :				2 pts</a:t>
            </a:r>
          </a:p>
          <a:p>
            <a:r>
              <a:rPr lang="fr-FR" sz="2000" dirty="0" smtClean="0"/>
              <a:t>Calcul de l’aire minimale de LCP :				1 pt</a:t>
            </a:r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pPr marL="0" indent="0">
              <a:buNone/>
            </a:pPr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67544" y="6309320"/>
            <a:ext cx="2133600" cy="365125"/>
          </a:xfrm>
        </p:spPr>
        <p:txBody>
          <a:bodyPr/>
          <a:lstStyle/>
          <a:p>
            <a:fld id="{2D56F736-9F7E-44EF-96DF-5B791202A378}" type="datetime1">
              <a:rPr lang="fr-FR" smtClean="0"/>
              <a:pPr/>
              <a:t>20/02/2013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fi-FI" dirty="0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BB74-A448-4D6F-8839-86C0453F40C2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9930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AC6147-5A14-475D-83AE-CA206210273D}" type="datetime1">
              <a:rPr lang="fr-FR" smtClean="0"/>
              <a:t>20/02/2013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dirty="0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E357A-D7C2-441E-8DCE-2D60BE91B8DB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  <p:pic>
        <p:nvPicPr>
          <p:cNvPr id="1026" name="Picture 2" descr="C:\Users\Olivier\Desktop\journée APMEP 2013\photos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460837" cy="5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10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AC6147-5A14-475D-83AE-CA206210273D}" type="datetime1">
              <a:rPr lang="fr-FR" smtClean="0"/>
              <a:t>20/02/2013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dirty="0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E357A-D7C2-441E-8DCE-2D60BE91B8DB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  <p:pic>
        <p:nvPicPr>
          <p:cNvPr id="2050" name="Picture 2" descr="C:\Users\Olivier\Desktop\journée APMEP 2013\photos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595502" cy="5696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33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AC6147-5A14-475D-83AE-CA206210273D}" type="datetime1">
              <a:rPr lang="fr-FR" smtClean="0"/>
              <a:t>20/02/2013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dirty="0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E357A-D7C2-441E-8DCE-2D60BE91B8DB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  <p:pic>
        <p:nvPicPr>
          <p:cNvPr id="3074" name="Picture 2" descr="C:\Users\Olivier\Desktop\journée APMEP 2013\photos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601877" cy="57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74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AC6147-5A14-475D-83AE-CA206210273D}" type="datetime1">
              <a:rPr lang="fr-FR" smtClean="0"/>
              <a:t>20/02/2013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dirty="0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E357A-D7C2-441E-8DCE-2D60BE91B8DB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pic>
        <p:nvPicPr>
          <p:cNvPr id="4098" name="Picture 2" descr="C:\Users\Olivier\Desktop\journée APMEP 2013\photos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78" y="404664"/>
            <a:ext cx="7553872" cy="5665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40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412776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fr-FR" u="sng" dirty="0" smtClean="0"/>
              <a:t>L’usage des TICE facilite l’appropriation des concepts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478429" y="3194587"/>
            <a:ext cx="8250830" cy="1962606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fr-FR" sz="2800" dirty="0" smtClean="0">
                <a:latin typeface="Calibri" pitchFamily="34" charset="0"/>
              </a:rPr>
              <a:t>PREMIER EXEMPLE :</a:t>
            </a:r>
            <a:endParaRPr lang="fr-FR" sz="2800" dirty="0"/>
          </a:p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fr-FR" sz="2800" i="1" dirty="0">
                <a:latin typeface="Calibri" pitchFamily="34" charset="0"/>
              </a:rPr>
              <a:t> </a:t>
            </a:r>
            <a:r>
              <a:rPr lang="fr-FR" sz="2800" i="1" dirty="0" smtClean="0">
                <a:latin typeface="Calibri" pitchFamily="34" charset="0"/>
              </a:rPr>
              <a:t>  </a:t>
            </a:r>
            <a:r>
              <a:rPr lang="fr-FR" sz="2800" i="1" dirty="0" smtClean="0">
                <a:latin typeface="Calibri" pitchFamily="34" charset="0"/>
                <a:hlinkClick r:id="rId2" action="ppaction://hlinkfile"/>
              </a:rPr>
              <a:t>les suites en première</a:t>
            </a:r>
            <a:endParaRPr lang="fr-FR" sz="2800" i="1" dirty="0" smtClean="0">
              <a:latin typeface="Calibri" pitchFamily="34" charset="0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23D8DE-E4E3-4348-B666-1C241BAEDB31}" type="datetime1">
              <a:rPr lang="fr-FR" smtClean="0"/>
              <a:t>20/02/2013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dirty="0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EBB74-A448-4D6F-8839-86C0453F40C2}" type="slidenum">
              <a:rPr lang="fr-FR"/>
              <a:pPr>
                <a:defRPr/>
              </a:pPr>
              <a:t>7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25B0B9-3995-4679-B6D1-734C4C26EAFE}" type="datetime1">
              <a:rPr lang="fr-FR" smtClean="0">
                <a:solidFill>
                  <a:srgbClr val="04617B">
                    <a:shade val="90000"/>
                  </a:srgbClr>
                </a:solidFill>
              </a:rPr>
              <a:t>20/02/2013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dirty="0" smtClean="0">
                <a:solidFill>
                  <a:srgbClr val="04617B">
                    <a:shade val="90000"/>
                  </a:srgbClr>
                </a:solidFill>
              </a:rPr>
              <a:t>JOURNEE APMEP 2013                                                          Olivier PINSON</a:t>
            </a:r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EBB74-A448-4D6F-8839-86C0453F40C2}" type="slidenum">
              <a:rPr lang="fr-FR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8</a:t>
            </a:fld>
            <a:endParaRPr lang="fr-FR" dirty="0">
              <a:solidFill>
                <a:srgbClr val="04617B">
                  <a:shade val="90000"/>
                </a:srgb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7"/>
                <a:r>
                  <a:rPr lang="fr-FR" dirty="0"/>
                  <a:t>Une suite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/>
                      </a:rPr>
                      <m:t>𝐴</m:t>
                    </m:r>
                  </m:oMath>
                </a14:m>
                <a:endParaRPr lang="fr-FR" dirty="0" smtClean="0"/>
              </a:p>
              <a:p>
                <a:pPr marL="2011680" lvl="7" indent="0">
                  <a:buNone/>
                </a:pPr>
                <a:endParaRPr lang="fr-FR" dirty="0" smtClean="0"/>
              </a:p>
              <a:p>
                <a:pPr lvl="7"/>
                <a:r>
                  <a:rPr lang="fr-FR" dirty="0"/>
                  <a:t>La position de chaque terme est identifiée par un numéro de </a:t>
                </a:r>
                <a:r>
                  <a:rPr lang="fr-FR" dirty="0" smtClean="0"/>
                  <a:t>ligne</a:t>
                </a:r>
              </a:p>
              <a:p>
                <a:pPr marL="2011680" lvl="7" indent="0">
                  <a:buNone/>
                </a:pPr>
                <a:endParaRPr lang="fr-FR" dirty="0"/>
              </a:p>
              <a:p>
                <a:pPr lvl="7"/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fr-FR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fr-FR" i="1">
                        <a:latin typeface="Cambria Math"/>
                      </a:rPr>
                      <m:t>+2</m:t>
                    </m:r>
                  </m:oMath>
                </a14:m>
                <a:r>
                  <a:rPr lang="fr-FR" dirty="0"/>
                  <a:t> </a:t>
                </a:r>
                <a:endParaRPr lang="fr-FR" dirty="0" smtClean="0"/>
              </a:p>
              <a:p>
                <a:pPr marL="2011680" lvl="7" indent="0">
                  <a:buNone/>
                </a:pPr>
                <a:endParaRPr lang="fr-FR" dirty="0" smtClean="0"/>
              </a:p>
              <a:p>
                <a:pPr lvl="7"/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/>
                          </a:rPr>
                          <m:t>𝑁</m:t>
                        </m:r>
                      </m:sub>
                    </m:sSub>
                    <m:r>
                      <a:rPr lang="fr-FR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/>
                          </a:rPr>
                          <m:t>𝑁</m:t>
                        </m:r>
                        <m:r>
                          <a:rPr lang="fr-FR" i="1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fr-FR" i="1">
                        <a:latin typeface="Cambria Math"/>
                      </a:rPr>
                      <m:t>+2</m:t>
                    </m:r>
                  </m:oMath>
                </a14:m>
                <a:endParaRPr lang="fr-FR" dirty="0" smtClean="0"/>
              </a:p>
              <a:p>
                <a:pPr marL="2011680" lvl="7" indent="0">
                  <a:buNone/>
                </a:pPr>
                <a:endParaRPr lang="fr-FR" dirty="0"/>
              </a:p>
              <a:p>
                <a:pPr lvl="7"/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/>
                          </a:rPr>
                          <m:t>13</m:t>
                        </m:r>
                      </m:sub>
                    </m:sSub>
                    <m:r>
                      <a:rPr lang="fr-FR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fr-FR" i="1">
                        <a:latin typeface="Cambria Math"/>
                      </a:rPr>
                      <m:t>+9×2</m:t>
                    </m:r>
                  </m:oMath>
                </a14:m>
                <a:endParaRPr lang="fr-FR" dirty="0" smtClean="0"/>
              </a:p>
              <a:p>
                <a:pPr marL="2011680" lvl="7" indent="0">
                  <a:buNone/>
                </a:pPr>
                <a:endParaRPr lang="fr-FR" dirty="0"/>
              </a:p>
              <a:p>
                <a:pPr lvl="7"/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/>
                          </a:rPr>
                          <m:t>𝑁</m:t>
                        </m:r>
                      </m:sub>
                    </m:sSub>
                    <m:r>
                      <a:rPr lang="fr-FR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fr-FR" i="1">
                            <a:latin typeface="Cambria Math"/>
                          </a:rPr>
                          <m:t>𝐾</m:t>
                        </m:r>
                      </m:sub>
                    </m:sSub>
                    <m:r>
                      <a:rPr lang="fr-FR" i="1">
                        <a:latin typeface="Cambria Math"/>
                      </a:rPr>
                      <m:t>+(</m:t>
                    </m:r>
                    <m:r>
                      <a:rPr lang="fr-FR" i="1">
                        <a:latin typeface="Cambria Math"/>
                      </a:rPr>
                      <m:t>𝑁</m:t>
                    </m:r>
                    <m:r>
                      <a:rPr lang="fr-FR" i="1">
                        <a:latin typeface="Cambria Math"/>
                      </a:rPr>
                      <m:t>−</m:t>
                    </m:r>
                    <m:r>
                      <a:rPr lang="fr-FR" i="1">
                        <a:latin typeface="Cambria Math"/>
                      </a:rPr>
                      <m:t>𝐾</m:t>
                    </m:r>
                    <m:r>
                      <a:rPr lang="fr-FR" i="1">
                        <a:latin typeface="Cambria Math"/>
                      </a:rPr>
                      <m:t>)×2</m:t>
                    </m:r>
                  </m:oMath>
                </a14:m>
                <a:endParaRPr lang="fr-FR" dirty="0"/>
              </a:p>
              <a:p>
                <a:pPr marL="2011680" lvl="7" indent="0">
                  <a:buNone/>
                </a:pPr>
                <a:endParaRPr lang="fr-FR" dirty="0" smtClean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4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08" r="94393" b="49233"/>
          <a:stretch/>
        </p:blipFill>
        <p:spPr bwMode="auto">
          <a:xfrm>
            <a:off x="456049" y="476672"/>
            <a:ext cx="1643732" cy="545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068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412776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fr-FR" u="sng" dirty="0" smtClean="0"/>
              <a:t>L’usage des TICE facilite l’appropriation des concepts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478429" y="3194587"/>
            <a:ext cx="8250830" cy="1962606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fr-FR" sz="2800" dirty="0" smtClean="0">
                <a:latin typeface="Calibri" pitchFamily="34" charset="0"/>
              </a:rPr>
              <a:t>DEUXIEME EXEMPLE :</a:t>
            </a:r>
            <a:endParaRPr lang="fr-FR" sz="2800" dirty="0"/>
          </a:p>
          <a:p>
            <a:pPr marL="0" indent="0" eaLnBrk="1" hangingPunct="1">
              <a:lnSpc>
                <a:spcPct val="150000"/>
              </a:lnSpc>
              <a:buNone/>
              <a:defRPr/>
            </a:pPr>
            <a:r>
              <a:rPr lang="fr-FR" sz="2800" i="1" dirty="0">
                <a:latin typeface="Calibri" pitchFamily="34" charset="0"/>
              </a:rPr>
              <a:t> </a:t>
            </a:r>
            <a:r>
              <a:rPr lang="fr-FR" sz="2800" i="1" dirty="0" smtClean="0">
                <a:latin typeface="Calibri" pitchFamily="34" charset="0"/>
              </a:rPr>
              <a:t>  </a:t>
            </a:r>
            <a:r>
              <a:rPr lang="fr-FR" sz="2800" i="1" dirty="0" smtClean="0">
                <a:latin typeface="Calibri" pitchFamily="34" charset="0"/>
                <a:hlinkClick r:id="rId3" action="ppaction://hlinkfile"/>
              </a:rPr>
              <a:t>les tableaux de signes en seconde</a:t>
            </a:r>
            <a:endParaRPr lang="fr-FR" sz="2800" i="1" dirty="0" smtClean="0">
              <a:latin typeface="Calibri" pitchFamily="34" charset="0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4C7A40-F73E-4F6C-B91C-29DEF3B3051D}" type="datetime1">
              <a:rPr lang="fr-FR" smtClean="0"/>
              <a:t>20/02/2013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fi-FI" dirty="0" smtClean="0"/>
              <a:t>JOURNEE APMEP 2013                                                          Olivier PINSON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EBB74-A448-4D6F-8839-86C0453F40C2}" type="slidenum">
              <a:rPr lang="fr-FR"/>
              <a:pPr>
                <a:defRPr/>
              </a:pPr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0944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1762</TotalTime>
  <Words>453</Words>
  <Application>Microsoft Office PowerPoint</Application>
  <PresentationFormat>Affichage à l'écran (4:3)</PresentationFormat>
  <Paragraphs>192</Paragraphs>
  <Slides>22</Slides>
  <Notes>5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22</vt:i4>
      </vt:variant>
    </vt:vector>
  </HeadingPairs>
  <TitlesOfParts>
    <vt:vector size="25" baseType="lpstr">
      <vt:lpstr>Débit</vt:lpstr>
      <vt:lpstr>1_Débit</vt:lpstr>
      <vt:lpstr>2_Débit</vt:lpstr>
      <vt:lpstr>L’INTEGRATION DES TICE DANS MA PRATIQUE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L’usage des TICE facilite l’appropriation des concepts</vt:lpstr>
      <vt:lpstr>Présentation PowerPoint</vt:lpstr>
      <vt:lpstr>L’usage des TICE facilite l’appropriation des concepts</vt:lpstr>
      <vt:lpstr>Présentation PowerPoint</vt:lpstr>
      <vt:lpstr>Présentation PowerPoint</vt:lpstr>
      <vt:lpstr>Objectif :</vt:lpstr>
      <vt:lpstr>L’usage des TICE facilite la résolution autonome de problèmes</vt:lpstr>
      <vt:lpstr>Stratégies élèves</vt:lpstr>
      <vt:lpstr>L’usage des TICE facilite la résolution autonome de problèmes</vt:lpstr>
      <vt:lpstr>Stratégies élèves</vt:lpstr>
      <vt:lpstr>Présentation PowerPoint</vt:lpstr>
      <vt:lpstr>L’usage des TICE facilite la résolution autonome de problèmes</vt:lpstr>
      <vt:lpstr>L’usage des TICE modifie la nature des évaluations</vt:lpstr>
      <vt:lpstr>Extraits de « copies » d’élèves</vt:lpstr>
      <vt:lpstr>BAREME EXERCICE N°1 (8 points)</vt:lpstr>
      <vt:lpstr>BAREME EXERCICE N°2 (12 points)</vt:lpstr>
    </vt:vector>
  </TitlesOfParts>
  <Company>Ordinateur Personnel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QUELLE FORMATION EN CLASSE DE SECONDE ?</dc:title>
  <dc:creator>Olivier &amp; Isabelle</dc:creator>
  <cp:lastModifiedBy>Olivier</cp:lastModifiedBy>
  <cp:revision>250</cp:revision>
  <dcterms:created xsi:type="dcterms:W3CDTF">2008-06-07T12:47:06Z</dcterms:created>
  <dcterms:modified xsi:type="dcterms:W3CDTF">2013-02-20T15:33:11Z</dcterms:modified>
</cp:coreProperties>
</file>